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11"/>
  </p:notesMasterIdLst>
  <p:handoutMasterIdLst>
    <p:handoutMasterId r:id="rId12"/>
  </p:handoutMasterIdLst>
  <p:sldIdLst>
    <p:sldId id="5051" r:id="rId2"/>
    <p:sldId id="5379" r:id="rId3"/>
    <p:sldId id="5380" r:id="rId4"/>
    <p:sldId id="5381" r:id="rId5"/>
    <p:sldId id="5382" r:id="rId6"/>
    <p:sldId id="5383" r:id="rId7"/>
    <p:sldId id="5384" r:id="rId8"/>
    <p:sldId id="5385" r:id="rId9"/>
    <p:sldId id="470" r:id="rId10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гро Евгений" initials="БЕ" lastIdx="2" clrIdx="0">
    <p:extLst>
      <p:ext uri="{19B8F6BF-5375-455C-9EA6-DF929625EA0E}">
        <p15:presenceInfo xmlns:p15="http://schemas.microsoft.com/office/powerpoint/2012/main" userId="5d03bef70a974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9DD"/>
    <a:srgbClr val="522284"/>
    <a:srgbClr val="B7A9C8"/>
    <a:srgbClr val="866DA0"/>
    <a:srgbClr val="6C4B8A"/>
    <a:srgbClr val="7D8084"/>
    <a:srgbClr val="F4F5FA"/>
    <a:srgbClr val="E1DCE9"/>
    <a:srgbClr val="5B4591"/>
    <a:srgbClr val="A5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6" autoAdjust="0"/>
    <p:restoredTop sz="95507" autoAdjust="0"/>
  </p:normalViewPr>
  <p:slideViewPr>
    <p:cSldViewPr snapToGrid="0">
      <p:cViewPr varScale="1">
        <p:scale>
          <a:sx n="65" d="100"/>
          <a:sy n="65" d="100"/>
        </p:scale>
        <p:origin x="656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11.09.2025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9/11/25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03-02-23)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E6E6E6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86624" y="0"/>
            <a:ext cx="11001375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2" name="Picture 1" descr="A black and purple sphere with dots&#10;&#10;Description automatically generated">
            <a:extLst>
              <a:ext uri="{FF2B5EF4-FFF2-40B4-BE49-F238E27FC236}">
                <a16:creationId xmlns:a16="http://schemas.microsoft.com/office/drawing/2014/main" id="{06DE52A9-6A67-9F72-2B05-F02CD901E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0" t="18767" r="1" b="15489"/>
          <a:stretch/>
        </p:blipFill>
        <p:spPr>
          <a:xfrm>
            <a:off x="-1" y="-1"/>
            <a:ext cx="6116855" cy="102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0150" y="3009900"/>
            <a:ext cx="9467850" cy="72786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F9FA5D-0A36-781B-DB3F-AEBE43CA9CD1}"/>
              </a:ext>
            </a:extLst>
          </p:cNvPr>
          <p:cNvSpPr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5222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357" r:id="rId2"/>
    <p:sldLayoutId id="2147484355" r:id="rId3"/>
    <p:sldLayoutId id="2147484356" r:id="rId4"/>
    <p:sldLayoutId id="214748435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0747D37E-2893-48EA-B243-389131D490D0}"/>
              </a:ext>
            </a:extLst>
          </p:cNvPr>
          <p:cNvSpPr txBox="1"/>
          <p:nvPr/>
        </p:nvSpPr>
        <p:spPr>
          <a:xfrm>
            <a:off x="906234" y="3341920"/>
            <a:ext cx="8237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Enhancing Citizen Engagement and Trust in Smart City Governance</a:t>
            </a:r>
            <a:endParaRPr lang="ru-RU" sz="4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2D3420-8C19-4543-860F-B30261C086DF}"/>
              </a:ext>
            </a:extLst>
          </p:cNvPr>
          <p:cNvSpPr txBox="1"/>
          <p:nvPr/>
        </p:nvSpPr>
        <p:spPr>
          <a:xfrm>
            <a:off x="906234" y="5625685"/>
            <a:ext cx="7913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Jelena</a:t>
            </a:r>
            <a:r>
              <a:rPr lang="en-US" sz="28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b="1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Stanković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Vladislav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Marjanović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Ivana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Marjanović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Branko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Krsmanović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Aleksandar</a:t>
            </a:r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dirty="0" err="1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Stamenković</a:t>
            </a:r>
            <a:endParaRPr lang="en-US" sz="2800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endParaRPr lang="en-US" sz="2800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pPr algn="ctr"/>
            <a:r>
              <a:rPr lang="en-US" sz="2800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3rd SARSA Annual Conference, 10-12 September 2025, University of Cape Town, South Africa</a:t>
            </a:r>
            <a:endParaRPr lang="ru-RU" sz="2800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8" name="Picture 17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EBB054B1-7F57-A7C1-2EB7-28D862A8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4" y="890960"/>
            <a:ext cx="4118152" cy="1162607"/>
          </a:xfrm>
          <a:prstGeom prst="rect">
            <a:avLst/>
          </a:prstGeom>
        </p:spPr>
      </p:pic>
      <p:pic>
        <p:nvPicPr>
          <p:cNvPr id="22" name="Picture 21" descr="A blue circle with yellow text and a yellow ribbon&#10;&#10;Description automatically generated">
            <a:extLst>
              <a:ext uri="{FF2B5EF4-FFF2-40B4-BE49-F238E27FC236}">
                <a16:creationId xmlns:a16="http://schemas.microsoft.com/office/drawing/2014/main" id="{C30328F1-0351-8FF3-A43B-EB912173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99" y="8586465"/>
            <a:ext cx="953373" cy="953373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367536A-977F-A883-F9F9-4FB78CF2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89" y="8853030"/>
            <a:ext cx="2851078" cy="6065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20F3F2-426B-C901-823C-F964C5694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2265" r="30261"/>
          <a:stretch/>
        </p:blipFill>
        <p:spPr>
          <a:xfrm>
            <a:off x="8636495" y="-124691"/>
            <a:ext cx="9651506" cy="93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656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Introduction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Citizens are central to city sustainability and prosperity.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Active participation enhances governance responsiveness.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Challenges: scandals, corruption, inequality.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Smart governance provides opportunities for transparency and inclusivity.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656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Objectives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</a:t>
            </a:r>
            <a:r>
              <a:rPr lang="en-US" sz="2400" dirty="0" err="1">
                <a:latin typeface="+mj-lt"/>
              </a:rPr>
              <a:t>Analyse</a:t>
            </a:r>
            <a:r>
              <a:rPr lang="en-US" sz="2400" dirty="0">
                <a:latin typeface="+mj-lt"/>
              </a:rPr>
              <a:t> effectiveness of 'City and Me' app.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Explore how digital tools: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Facilitate citizen-driven governance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Strengthen transparency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Build trust in public administration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1214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Theoretical Foundations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</a:t>
            </a:r>
            <a:r>
              <a:rPr lang="en-US" sz="2400" dirty="0" err="1">
                <a:latin typeface="+mj-lt"/>
              </a:rPr>
              <a:t>Arnstein’s</a:t>
            </a:r>
            <a:r>
              <a:rPr lang="en-US" sz="2400" dirty="0">
                <a:latin typeface="+mj-lt"/>
              </a:rPr>
              <a:t> Ladder of Participation – moving from tokenism to genuine influence.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New Public Service (NPS) – citizens as partners, not customers.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</a:t>
            </a:r>
            <a:r>
              <a:rPr lang="en-US" sz="2400" dirty="0" err="1">
                <a:latin typeface="+mj-lt"/>
              </a:rPr>
              <a:t>Ostrom’s</a:t>
            </a:r>
            <a:r>
              <a:rPr lang="en-US" sz="2400" dirty="0">
                <a:latin typeface="+mj-lt"/>
              </a:rPr>
              <a:t> Collective Action Principles – co-creation of governance solutions.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7" y="2162161"/>
            <a:ext cx="6881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Methodology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Exploratory case study – City and Me app.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Mixed methods: surveys, descriptive &amp; inferential statistics.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</a:t>
            </a:r>
            <a:r>
              <a:rPr lang="en-US" sz="2400" dirty="0" err="1">
                <a:latin typeface="+mj-lt"/>
              </a:rPr>
              <a:t>Blockchain</a:t>
            </a:r>
            <a:r>
              <a:rPr lang="en-US" sz="2400" dirty="0">
                <a:latin typeface="+mj-lt"/>
              </a:rPr>
              <a:t>-enabled feedback for transparency.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Study conducted in </a:t>
            </a:r>
            <a:r>
              <a:rPr lang="en-US" sz="2400" dirty="0" err="1">
                <a:latin typeface="+mj-lt"/>
              </a:rPr>
              <a:t>Niš</a:t>
            </a:r>
            <a:r>
              <a:rPr lang="en-US" sz="2400" dirty="0">
                <a:latin typeface="+mj-lt"/>
              </a:rPr>
              <a:t>, Serbia (17,345 invited, 1,231 respondents).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656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Results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Strong participation: 7.1% response rate.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Majority respondents: under 35 years old.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Main concerns: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Cleanliness &amp; maintenance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More greenery &amp; aesthetics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Safety and lighting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   – New amenities (playgrounds, fitness).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656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Discussion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City and Me fosters inclusive and transparent governance.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Digital tools enhance trust through transparency and accountability.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Younger demographics more engaged – digital divide persists.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Importance of continuous feedback loops.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95800-982B-8370-D9DE-1EB2D09A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C9FE-AF93-BDAF-3033-0CCE55EB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83"/>
          <a:stretch/>
        </p:blipFill>
        <p:spPr>
          <a:xfrm>
            <a:off x="11279837" y="-138545"/>
            <a:ext cx="7008163" cy="9376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0695C-6341-3FF5-03CE-AF717BFD52D5}"/>
              </a:ext>
            </a:extLst>
          </p:cNvPr>
          <p:cNvSpPr txBox="1"/>
          <p:nvPr/>
        </p:nvSpPr>
        <p:spPr>
          <a:xfrm>
            <a:off x="904498" y="2162161"/>
            <a:ext cx="656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Conclusion</a:t>
            </a:r>
            <a:endParaRPr lang="ru-RU" sz="8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0" name="Picture 29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3AB8226E-17C5-7BD3-CC81-96DF80BF8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" y="518984"/>
            <a:ext cx="1532173" cy="4325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DA2933-ACDA-5B86-8198-BC910695DBE1}"/>
              </a:ext>
            </a:extLst>
          </p:cNvPr>
          <p:cNvSpPr txBox="1"/>
          <p:nvPr/>
        </p:nvSpPr>
        <p:spPr>
          <a:xfrm>
            <a:off x="980698" y="4023828"/>
            <a:ext cx="1013567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Citizen participation is essential in smart governance.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Digital platforms enable actionable feedback and transparency.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City and Me demonstrates effectiveness in enhancing trust.</a:t>
            </a:r>
          </a:p>
          <a:p>
            <a:pPr defTabSz="360000">
              <a:lnSpc>
                <a:spcPct val="150000"/>
              </a:lnSpc>
            </a:pPr>
            <a:r>
              <a:rPr lang="en-US" sz="2400" dirty="0">
                <a:latin typeface="+mj-lt"/>
              </a:rPr>
              <a:t>• Policy implications: expand digital literacy, refine participatory tools, embed citizen input.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0D8C9-C5DD-FD39-5025-85662A76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766" y="0"/>
            <a:ext cx="73234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6A8A9-FE20-4DBA-5DCA-6E06B1D11A77}"/>
              </a:ext>
            </a:extLst>
          </p:cNvPr>
          <p:cNvSpPr txBox="1"/>
          <p:nvPr/>
        </p:nvSpPr>
        <p:spPr>
          <a:xfrm>
            <a:off x="10571028" y="4438021"/>
            <a:ext cx="6987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0" b="1" dirty="0">
                <a:solidFill>
                  <a:srgbClr val="52228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Open Sans Light" panose="020B0306030504020204" pitchFamily="34" charset="0"/>
              </a:rPr>
              <a:t>Thank You!</a:t>
            </a:r>
            <a:endParaRPr lang="ru-RU" sz="10000" b="1" dirty="0">
              <a:solidFill>
                <a:srgbClr val="522284"/>
              </a:solidFill>
              <a:latin typeface="Century Gothic" panose="020B0502020202020204" pitchFamily="34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8" name="Picture 7" descr="A logo with a purple circle and a black background&#10;&#10;Description automatically generated">
            <a:extLst>
              <a:ext uri="{FF2B5EF4-FFF2-40B4-BE49-F238E27FC236}">
                <a16:creationId xmlns:a16="http://schemas.microsoft.com/office/drawing/2014/main" id="{7E8832B3-EB8C-5A83-DA7C-FA46186C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66" y="890960"/>
            <a:ext cx="4159710" cy="11743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7EF89BE-468E-F8DF-3781-DDCE7234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590" t="-404" r="-206" b="31507"/>
          <a:stretch/>
        </p:blipFill>
        <p:spPr>
          <a:xfrm>
            <a:off x="0" y="753533"/>
            <a:ext cx="10464799" cy="95350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DB9A18-D9F8-62F5-A6D5-4740B8267AD3}"/>
              </a:ext>
            </a:extLst>
          </p:cNvPr>
          <p:cNvGrpSpPr/>
          <p:nvPr/>
        </p:nvGrpSpPr>
        <p:grpSpPr>
          <a:xfrm>
            <a:off x="14064552" y="8675918"/>
            <a:ext cx="3232733" cy="551543"/>
            <a:chOff x="19598280" y="8858793"/>
            <a:chExt cx="3232733" cy="551543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CB5B3046-D217-46C9-8FA7-3E8260C24C77}"/>
                </a:ext>
              </a:extLst>
            </p:cNvPr>
            <p:cNvSpPr/>
            <p:nvPr/>
          </p:nvSpPr>
          <p:spPr>
            <a:xfrm>
              <a:off x="19598280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259BEB8-6E04-4A00-AD9B-78CFB6D97867}"/>
                </a:ext>
              </a:extLst>
            </p:cNvPr>
            <p:cNvSpPr/>
            <p:nvPr/>
          </p:nvSpPr>
          <p:spPr>
            <a:xfrm>
              <a:off x="20269059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70CD744B-2517-4EA9-8349-F669F36342C3}"/>
                </a:ext>
              </a:extLst>
            </p:cNvPr>
            <p:cNvSpPr/>
            <p:nvPr/>
          </p:nvSpPr>
          <p:spPr>
            <a:xfrm>
              <a:off x="20939838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61AE9F1D-CCDB-4880-A7C4-92899B5F703A}"/>
                </a:ext>
              </a:extLst>
            </p:cNvPr>
            <p:cNvSpPr/>
            <p:nvPr/>
          </p:nvSpPr>
          <p:spPr>
            <a:xfrm>
              <a:off x="21610617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hape 2819">
              <a:extLst>
                <a:ext uri="{FF2B5EF4-FFF2-40B4-BE49-F238E27FC236}">
                  <a16:creationId xmlns:a16="http://schemas.microsoft.com/office/drawing/2014/main" id="{14784E66-FE7E-4F28-8878-4356DAAF672B}"/>
                </a:ext>
              </a:extLst>
            </p:cNvPr>
            <p:cNvSpPr/>
            <p:nvPr/>
          </p:nvSpPr>
          <p:spPr>
            <a:xfrm>
              <a:off x="19756071" y="9038591"/>
              <a:ext cx="235960" cy="19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14735" y="0"/>
                  </a:moveTo>
                  <a:cubicBezTo>
                    <a:pt x="16497" y="0"/>
                    <a:pt x="17287" y="960"/>
                    <a:pt x="18293" y="1876"/>
                  </a:cubicBezTo>
                  <a:cubicBezTo>
                    <a:pt x="19048" y="1876"/>
                    <a:pt x="20055" y="1265"/>
                    <a:pt x="20558" y="960"/>
                  </a:cubicBezTo>
                  <a:cubicBezTo>
                    <a:pt x="20845" y="655"/>
                    <a:pt x="20845" y="655"/>
                    <a:pt x="21097" y="655"/>
                  </a:cubicBezTo>
                  <a:cubicBezTo>
                    <a:pt x="20845" y="1571"/>
                    <a:pt x="20306" y="2487"/>
                    <a:pt x="19551" y="3098"/>
                  </a:cubicBezTo>
                  <a:cubicBezTo>
                    <a:pt x="19551" y="3098"/>
                    <a:pt x="19300" y="3403"/>
                    <a:pt x="19048" y="3403"/>
                  </a:cubicBezTo>
                  <a:cubicBezTo>
                    <a:pt x="20055" y="3403"/>
                    <a:pt x="20845" y="2793"/>
                    <a:pt x="21600" y="2793"/>
                  </a:cubicBezTo>
                  <a:cubicBezTo>
                    <a:pt x="21348" y="3403"/>
                    <a:pt x="20845" y="4320"/>
                    <a:pt x="20055" y="4625"/>
                  </a:cubicBezTo>
                  <a:cubicBezTo>
                    <a:pt x="19803" y="4931"/>
                    <a:pt x="19803" y="5280"/>
                    <a:pt x="19551" y="5585"/>
                  </a:cubicBezTo>
                  <a:cubicBezTo>
                    <a:pt x="19551" y="6807"/>
                    <a:pt x="19551" y="7724"/>
                    <a:pt x="19300" y="8945"/>
                  </a:cubicBezTo>
                  <a:cubicBezTo>
                    <a:pt x="18042" y="14836"/>
                    <a:pt x="15239" y="19156"/>
                    <a:pt x="10674" y="20989"/>
                  </a:cubicBezTo>
                  <a:cubicBezTo>
                    <a:pt x="8877" y="21600"/>
                    <a:pt x="6110" y="21600"/>
                    <a:pt x="4313" y="21294"/>
                  </a:cubicBezTo>
                  <a:cubicBezTo>
                    <a:pt x="3306" y="20989"/>
                    <a:pt x="2552" y="20684"/>
                    <a:pt x="1509" y="20073"/>
                  </a:cubicBezTo>
                  <a:cubicBezTo>
                    <a:pt x="1258" y="19767"/>
                    <a:pt x="755" y="19767"/>
                    <a:pt x="503" y="19462"/>
                  </a:cubicBezTo>
                  <a:cubicBezTo>
                    <a:pt x="252" y="19156"/>
                    <a:pt x="252" y="19156"/>
                    <a:pt x="0" y="19156"/>
                  </a:cubicBezTo>
                  <a:cubicBezTo>
                    <a:pt x="503" y="19156"/>
                    <a:pt x="1006" y="19156"/>
                    <a:pt x="1509" y="19156"/>
                  </a:cubicBezTo>
                  <a:cubicBezTo>
                    <a:pt x="1797" y="19156"/>
                    <a:pt x="2300" y="19156"/>
                    <a:pt x="2803" y="18851"/>
                  </a:cubicBezTo>
                  <a:cubicBezTo>
                    <a:pt x="3810" y="18502"/>
                    <a:pt x="4564" y="18196"/>
                    <a:pt x="5319" y="17891"/>
                  </a:cubicBezTo>
                  <a:cubicBezTo>
                    <a:pt x="5858" y="17585"/>
                    <a:pt x="6361" y="17280"/>
                    <a:pt x="6613" y="16669"/>
                  </a:cubicBezTo>
                  <a:cubicBezTo>
                    <a:pt x="6110" y="16669"/>
                    <a:pt x="5607" y="16669"/>
                    <a:pt x="5319" y="16669"/>
                  </a:cubicBezTo>
                  <a:cubicBezTo>
                    <a:pt x="3810" y="16058"/>
                    <a:pt x="3055" y="14836"/>
                    <a:pt x="2552" y="12960"/>
                  </a:cubicBezTo>
                  <a:cubicBezTo>
                    <a:pt x="2803" y="13265"/>
                    <a:pt x="4061" y="13265"/>
                    <a:pt x="4313" y="12960"/>
                  </a:cubicBezTo>
                  <a:cubicBezTo>
                    <a:pt x="3810" y="12960"/>
                    <a:pt x="3306" y="12655"/>
                    <a:pt x="3055" y="12349"/>
                  </a:cubicBezTo>
                  <a:cubicBezTo>
                    <a:pt x="1797" y="11433"/>
                    <a:pt x="755" y="9905"/>
                    <a:pt x="755" y="7724"/>
                  </a:cubicBezTo>
                  <a:cubicBezTo>
                    <a:pt x="1006" y="7724"/>
                    <a:pt x="1258" y="7724"/>
                    <a:pt x="1258" y="8029"/>
                  </a:cubicBezTo>
                  <a:cubicBezTo>
                    <a:pt x="1509" y="8029"/>
                    <a:pt x="1797" y="8029"/>
                    <a:pt x="2300" y="8334"/>
                  </a:cubicBezTo>
                  <a:lnTo>
                    <a:pt x="2803" y="8334"/>
                  </a:lnTo>
                  <a:cubicBezTo>
                    <a:pt x="2552" y="8029"/>
                    <a:pt x="2300" y="7724"/>
                    <a:pt x="2049" y="7418"/>
                  </a:cubicBezTo>
                  <a:cubicBezTo>
                    <a:pt x="1258" y="6196"/>
                    <a:pt x="503" y="4625"/>
                    <a:pt x="1006" y="2487"/>
                  </a:cubicBezTo>
                  <a:cubicBezTo>
                    <a:pt x="1006" y="1876"/>
                    <a:pt x="1258" y="1571"/>
                    <a:pt x="1509" y="1265"/>
                  </a:cubicBezTo>
                  <a:cubicBezTo>
                    <a:pt x="1509" y="1265"/>
                    <a:pt x="1797" y="1571"/>
                    <a:pt x="2049" y="1571"/>
                  </a:cubicBezTo>
                  <a:cubicBezTo>
                    <a:pt x="2300" y="2182"/>
                    <a:pt x="2803" y="2793"/>
                    <a:pt x="3306" y="3098"/>
                  </a:cubicBezTo>
                  <a:cubicBezTo>
                    <a:pt x="4816" y="4625"/>
                    <a:pt x="6361" y="5585"/>
                    <a:pt x="8626" y="6502"/>
                  </a:cubicBezTo>
                  <a:cubicBezTo>
                    <a:pt x="9380" y="6502"/>
                    <a:pt x="9919" y="6807"/>
                    <a:pt x="10674" y="6807"/>
                  </a:cubicBezTo>
                  <a:cubicBezTo>
                    <a:pt x="10423" y="5891"/>
                    <a:pt x="10423" y="4931"/>
                    <a:pt x="10674" y="4320"/>
                  </a:cubicBezTo>
                  <a:cubicBezTo>
                    <a:pt x="11177" y="2487"/>
                    <a:pt x="11932" y="1265"/>
                    <a:pt x="13226" y="655"/>
                  </a:cubicBezTo>
                  <a:cubicBezTo>
                    <a:pt x="13477" y="349"/>
                    <a:pt x="13981" y="349"/>
                    <a:pt x="14232" y="349"/>
                  </a:cubicBezTo>
                  <a:cubicBezTo>
                    <a:pt x="14484" y="349"/>
                    <a:pt x="14484" y="0"/>
                    <a:pt x="14735" y="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2" name="Shape 2831">
              <a:extLst>
                <a:ext uri="{FF2B5EF4-FFF2-40B4-BE49-F238E27FC236}">
                  <a16:creationId xmlns:a16="http://schemas.microsoft.com/office/drawing/2014/main" id="{F27E670E-47FB-4DE4-A1D2-8482A0EE7B2C}"/>
                </a:ext>
              </a:extLst>
            </p:cNvPr>
            <p:cNvSpPr/>
            <p:nvPr/>
          </p:nvSpPr>
          <p:spPr>
            <a:xfrm>
              <a:off x="21782054" y="9027795"/>
              <a:ext cx="284571" cy="2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88" y="5358"/>
                  </a:moveTo>
                  <a:cubicBezTo>
                    <a:pt x="18288" y="9209"/>
                    <a:pt x="18288" y="9209"/>
                    <a:pt x="18288" y="9209"/>
                  </a:cubicBezTo>
                  <a:cubicBezTo>
                    <a:pt x="17028" y="9209"/>
                    <a:pt x="17028" y="9209"/>
                    <a:pt x="17028" y="9209"/>
                  </a:cubicBezTo>
                  <a:cubicBezTo>
                    <a:pt x="17028" y="5358"/>
                    <a:pt x="17028" y="5358"/>
                    <a:pt x="17028" y="5358"/>
                  </a:cubicBezTo>
                  <a:cubicBezTo>
                    <a:pt x="13464" y="5358"/>
                    <a:pt x="13464" y="5358"/>
                    <a:pt x="13464" y="5358"/>
                  </a:cubicBezTo>
                  <a:cubicBezTo>
                    <a:pt x="13464" y="3851"/>
                    <a:pt x="13464" y="3851"/>
                    <a:pt x="13464" y="3851"/>
                  </a:cubicBezTo>
                  <a:cubicBezTo>
                    <a:pt x="17028" y="3851"/>
                    <a:pt x="17028" y="3851"/>
                    <a:pt x="17028" y="3851"/>
                  </a:cubicBezTo>
                  <a:cubicBezTo>
                    <a:pt x="17028" y="0"/>
                    <a:pt x="17028" y="0"/>
                    <a:pt x="17028" y="0"/>
                  </a:cubicBezTo>
                  <a:cubicBezTo>
                    <a:pt x="18288" y="0"/>
                    <a:pt x="18288" y="0"/>
                    <a:pt x="18288" y="0"/>
                  </a:cubicBezTo>
                  <a:cubicBezTo>
                    <a:pt x="18288" y="3851"/>
                    <a:pt x="18288" y="3851"/>
                    <a:pt x="18288" y="3851"/>
                  </a:cubicBezTo>
                  <a:cubicBezTo>
                    <a:pt x="21600" y="3851"/>
                    <a:pt x="21600" y="3851"/>
                    <a:pt x="21600" y="3851"/>
                  </a:cubicBezTo>
                  <a:cubicBezTo>
                    <a:pt x="21600" y="5358"/>
                    <a:pt x="21600" y="5358"/>
                    <a:pt x="21600" y="5358"/>
                  </a:cubicBezTo>
                  <a:lnTo>
                    <a:pt x="18288" y="5358"/>
                  </a:lnTo>
                  <a:close/>
                  <a:moveTo>
                    <a:pt x="8892" y="1507"/>
                  </a:moveTo>
                  <a:cubicBezTo>
                    <a:pt x="10152" y="2386"/>
                    <a:pt x="10944" y="3558"/>
                    <a:pt x="10944" y="5358"/>
                  </a:cubicBezTo>
                  <a:cubicBezTo>
                    <a:pt x="10944" y="6530"/>
                    <a:pt x="10152" y="7702"/>
                    <a:pt x="9144" y="8581"/>
                  </a:cubicBezTo>
                  <a:cubicBezTo>
                    <a:pt x="8136" y="9502"/>
                    <a:pt x="8136" y="9795"/>
                    <a:pt x="8136" y="10381"/>
                  </a:cubicBezTo>
                  <a:cubicBezTo>
                    <a:pt x="8136" y="10967"/>
                    <a:pt x="9144" y="12140"/>
                    <a:pt x="9648" y="12433"/>
                  </a:cubicBezTo>
                  <a:cubicBezTo>
                    <a:pt x="11196" y="13647"/>
                    <a:pt x="11448" y="14819"/>
                    <a:pt x="11448" y="16577"/>
                  </a:cubicBezTo>
                  <a:cubicBezTo>
                    <a:pt x="11448" y="18963"/>
                    <a:pt x="9648" y="21600"/>
                    <a:pt x="5832" y="21600"/>
                  </a:cubicBezTo>
                  <a:cubicBezTo>
                    <a:pt x="2772" y="21600"/>
                    <a:pt x="0" y="19842"/>
                    <a:pt x="0" y="17456"/>
                  </a:cubicBezTo>
                  <a:cubicBezTo>
                    <a:pt x="0" y="15112"/>
                    <a:pt x="2520" y="12726"/>
                    <a:pt x="5580" y="12726"/>
                  </a:cubicBezTo>
                  <a:cubicBezTo>
                    <a:pt x="6084" y="12726"/>
                    <a:pt x="6336" y="12726"/>
                    <a:pt x="6588" y="12726"/>
                  </a:cubicBezTo>
                  <a:cubicBezTo>
                    <a:pt x="6336" y="12433"/>
                    <a:pt x="5832" y="11846"/>
                    <a:pt x="5832" y="10967"/>
                  </a:cubicBezTo>
                  <a:cubicBezTo>
                    <a:pt x="5832" y="10674"/>
                    <a:pt x="6084" y="10088"/>
                    <a:pt x="6084" y="9795"/>
                  </a:cubicBezTo>
                  <a:cubicBezTo>
                    <a:pt x="6084" y="9795"/>
                    <a:pt x="5832" y="9795"/>
                    <a:pt x="5580" y="9795"/>
                  </a:cubicBezTo>
                  <a:cubicBezTo>
                    <a:pt x="3024" y="9795"/>
                    <a:pt x="1260" y="7702"/>
                    <a:pt x="1260" y="5023"/>
                  </a:cubicBezTo>
                  <a:cubicBezTo>
                    <a:pt x="1260" y="2386"/>
                    <a:pt x="3816" y="0"/>
                    <a:pt x="6336" y="0"/>
                  </a:cubicBezTo>
                  <a:cubicBezTo>
                    <a:pt x="7632" y="0"/>
                    <a:pt x="11952" y="0"/>
                    <a:pt x="11952" y="0"/>
                  </a:cubicBezTo>
                  <a:cubicBezTo>
                    <a:pt x="10692" y="1507"/>
                    <a:pt x="10692" y="1507"/>
                    <a:pt x="10692" y="1507"/>
                  </a:cubicBezTo>
                  <a:lnTo>
                    <a:pt x="8892" y="1507"/>
                  </a:lnTo>
                  <a:close/>
                  <a:moveTo>
                    <a:pt x="6336" y="13647"/>
                  </a:moveTo>
                  <a:cubicBezTo>
                    <a:pt x="4068" y="13312"/>
                    <a:pt x="2016" y="15112"/>
                    <a:pt x="2016" y="16870"/>
                  </a:cubicBezTo>
                  <a:cubicBezTo>
                    <a:pt x="2016" y="18670"/>
                    <a:pt x="3816" y="20135"/>
                    <a:pt x="5832" y="20135"/>
                  </a:cubicBezTo>
                  <a:cubicBezTo>
                    <a:pt x="8892" y="20135"/>
                    <a:pt x="10152" y="18963"/>
                    <a:pt x="10152" y="16870"/>
                  </a:cubicBezTo>
                  <a:cubicBezTo>
                    <a:pt x="10152" y="16870"/>
                    <a:pt x="10152" y="16577"/>
                    <a:pt x="9900" y="16284"/>
                  </a:cubicBezTo>
                  <a:cubicBezTo>
                    <a:pt x="9648" y="15112"/>
                    <a:pt x="8892" y="14819"/>
                    <a:pt x="7632" y="13647"/>
                  </a:cubicBezTo>
                  <a:cubicBezTo>
                    <a:pt x="7344" y="13647"/>
                    <a:pt x="6840" y="13647"/>
                    <a:pt x="6336" y="13647"/>
                  </a:cubicBezTo>
                  <a:close/>
                  <a:moveTo>
                    <a:pt x="8892" y="5358"/>
                  </a:moveTo>
                  <a:cubicBezTo>
                    <a:pt x="8640" y="2972"/>
                    <a:pt x="7092" y="1214"/>
                    <a:pt x="5580" y="1214"/>
                  </a:cubicBezTo>
                  <a:cubicBezTo>
                    <a:pt x="4068" y="1214"/>
                    <a:pt x="3024" y="2972"/>
                    <a:pt x="3276" y="5023"/>
                  </a:cubicBezTo>
                  <a:cubicBezTo>
                    <a:pt x="3564" y="7409"/>
                    <a:pt x="5076" y="9209"/>
                    <a:pt x="6588" y="9209"/>
                  </a:cubicBezTo>
                  <a:cubicBezTo>
                    <a:pt x="7884" y="9209"/>
                    <a:pt x="9144" y="7409"/>
                    <a:pt x="8892" y="5358"/>
                  </a:cubicBezTo>
                  <a:close/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3" name="Shape 2834">
              <a:extLst>
                <a:ext uri="{FF2B5EF4-FFF2-40B4-BE49-F238E27FC236}">
                  <a16:creationId xmlns:a16="http://schemas.microsoft.com/office/drawing/2014/main" id="{9045D753-A2F9-436D-8F3A-56DAF02AAE2B}"/>
                </a:ext>
              </a:extLst>
            </p:cNvPr>
            <p:cNvSpPr/>
            <p:nvPr/>
          </p:nvSpPr>
          <p:spPr>
            <a:xfrm>
              <a:off x="20407433" y="8998136"/>
              <a:ext cx="274793" cy="27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6" y="0"/>
                  </a:moveTo>
                  <a:cubicBezTo>
                    <a:pt x="4816" y="0"/>
                    <a:pt x="0" y="4824"/>
                    <a:pt x="0" y="10944"/>
                  </a:cubicBezTo>
                  <a:cubicBezTo>
                    <a:pt x="0" y="15264"/>
                    <a:pt x="2803" y="19080"/>
                    <a:pt x="6613" y="20844"/>
                  </a:cubicBezTo>
                  <a:cubicBezTo>
                    <a:pt x="6613" y="20088"/>
                    <a:pt x="6613" y="19080"/>
                    <a:pt x="6865" y="18324"/>
                  </a:cubicBezTo>
                  <a:cubicBezTo>
                    <a:pt x="6865" y="17532"/>
                    <a:pt x="8122" y="12456"/>
                    <a:pt x="8122" y="12456"/>
                  </a:cubicBezTo>
                  <a:cubicBezTo>
                    <a:pt x="8122" y="12456"/>
                    <a:pt x="7871" y="11700"/>
                    <a:pt x="7871" y="10692"/>
                  </a:cubicBezTo>
                  <a:cubicBezTo>
                    <a:pt x="7871" y="9144"/>
                    <a:pt x="8626" y="7884"/>
                    <a:pt x="9919" y="7884"/>
                  </a:cubicBezTo>
                  <a:cubicBezTo>
                    <a:pt x="10926" y="7884"/>
                    <a:pt x="11429" y="8640"/>
                    <a:pt x="11429" y="9396"/>
                  </a:cubicBezTo>
                  <a:cubicBezTo>
                    <a:pt x="11429" y="10404"/>
                    <a:pt x="10674" y="11952"/>
                    <a:pt x="10423" y="13464"/>
                  </a:cubicBezTo>
                  <a:cubicBezTo>
                    <a:pt x="10171" y="14508"/>
                    <a:pt x="10926" y="15516"/>
                    <a:pt x="12184" y="15516"/>
                  </a:cubicBezTo>
                  <a:cubicBezTo>
                    <a:pt x="14232" y="15516"/>
                    <a:pt x="15490" y="12708"/>
                    <a:pt x="15490" y="9648"/>
                  </a:cubicBezTo>
                  <a:cubicBezTo>
                    <a:pt x="15490" y="7380"/>
                    <a:pt x="13981" y="5580"/>
                    <a:pt x="10926" y="5580"/>
                  </a:cubicBezTo>
                  <a:cubicBezTo>
                    <a:pt x="7619" y="5580"/>
                    <a:pt x="5571" y="7884"/>
                    <a:pt x="5571" y="10692"/>
                  </a:cubicBezTo>
                  <a:cubicBezTo>
                    <a:pt x="5571" y="11700"/>
                    <a:pt x="5822" y="12456"/>
                    <a:pt x="6325" y="12960"/>
                  </a:cubicBezTo>
                  <a:cubicBezTo>
                    <a:pt x="6613" y="12960"/>
                    <a:pt x="6613" y="13212"/>
                    <a:pt x="6613" y="13464"/>
                  </a:cubicBezTo>
                  <a:cubicBezTo>
                    <a:pt x="6613" y="13752"/>
                    <a:pt x="6325" y="14256"/>
                    <a:pt x="6325" y="14256"/>
                  </a:cubicBezTo>
                  <a:cubicBezTo>
                    <a:pt x="6325" y="14508"/>
                    <a:pt x="6074" y="14760"/>
                    <a:pt x="5822" y="14508"/>
                  </a:cubicBezTo>
                  <a:cubicBezTo>
                    <a:pt x="4313" y="14004"/>
                    <a:pt x="3558" y="12204"/>
                    <a:pt x="3558" y="10404"/>
                  </a:cubicBezTo>
                  <a:cubicBezTo>
                    <a:pt x="3558" y="7380"/>
                    <a:pt x="6074" y="3564"/>
                    <a:pt x="11429" y="3564"/>
                  </a:cubicBezTo>
                  <a:cubicBezTo>
                    <a:pt x="15490" y="3564"/>
                    <a:pt x="18293" y="6624"/>
                    <a:pt x="18293" y="9900"/>
                  </a:cubicBezTo>
                  <a:cubicBezTo>
                    <a:pt x="18293" y="14256"/>
                    <a:pt x="15742" y="17280"/>
                    <a:pt x="12435" y="17280"/>
                  </a:cubicBezTo>
                  <a:cubicBezTo>
                    <a:pt x="11177" y="17280"/>
                    <a:pt x="10171" y="16776"/>
                    <a:pt x="9668" y="16020"/>
                  </a:cubicBezTo>
                  <a:cubicBezTo>
                    <a:pt x="9668" y="16020"/>
                    <a:pt x="9129" y="18576"/>
                    <a:pt x="8877" y="19080"/>
                  </a:cubicBezTo>
                  <a:cubicBezTo>
                    <a:pt x="8626" y="19836"/>
                    <a:pt x="8374" y="20592"/>
                    <a:pt x="7871" y="21348"/>
                  </a:cubicBezTo>
                  <a:cubicBezTo>
                    <a:pt x="8877" y="21600"/>
                    <a:pt x="9919" y="21600"/>
                    <a:pt x="10926" y="21600"/>
                  </a:cubicBezTo>
                  <a:cubicBezTo>
                    <a:pt x="16748" y="21600"/>
                    <a:pt x="21600" y="16776"/>
                    <a:pt x="21600" y="10944"/>
                  </a:cubicBezTo>
                  <a:cubicBezTo>
                    <a:pt x="21600" y="4824"/>
                    <a:pt x="16748" y="0"/>
                    <a:pt x="10926" y="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  <p:sp>
          <p:nvSpPr>
            <p:cNvPr id="34" name="Freeform: Shape 171">
              <a:extLst>
                <a:ext uri="{FF2B5EF4-FFF2-40B4-BE49-F238E27FC236}">
                  <a16:creationId xmlns:a16="http://schemas.microsoft.com/office/drawing/2014/main" id="{15FC5593-55AD-40D1-A932-F7080501C1F2}"/>
                </a:ext>
              </a:extLst>
            </p:cNvPr>
            <p:cNvSpPr/>
            <p:nvPr/>
          </p:nvSpPr>
          <p:spPr>
            <a:xfrm>
              <a:off x="21059529" y="9034754"/>
              <a:ext cx="316921" cy="204323"/>
            </a:xfrm>
            <a:custGeom>
              <a:avLst/>
              <a:gdLst/>
              <a:ahLst/>
              <a:cxnLst/>
              <a:rect l="l" t="t" r="r" b="b"/>
              <a:pathLst>
                <a:path w="261241" h="163787">
                  <a:moveTo>
                    <a:pt x="35320" y="89161"/>
                  </a:moveTo>
                  <a:lnTo>
                    <a:pt x="35320" y="133439"/>
                  </a:lnTo>
                  <a:lnTo>
                    <a:pt x="73090" y="133442"/>
                  </a:lnTo>
                  <a:cubicBezTo>
                    <a:pt x="80488" y="133567"/>
                    <a:pt x="86650" y="132041"/>
                    <a:pt x="91574" y="128864"/>
                  </a:cubicBezTo>
                  <a:cubicBezTo>
                    <a:pt x="96499" y="125687"/>
                    <a:pt x="99056" y="120109"/>
                    <a:pt x="99244" y="112131"/>
                  </a:cubicBezTo>
                  <a:cubicBezTo>
                    <a:pt x="99159" y="103971"/>
                    <a:pt x="96874" y="98085"/>
                    <a:pt x="92388" y="94472"/>
                  </a:cubicBezTo>
                  <a:cubicBezTo>
                    <a:pt x="87902" y="90859"/>
                    <a:pt x="81724" y="89089"/>
                    <a:pt x="73855" y="89161"/>
                  </a:cubicBezTo>
                  <a:close/>
                  <a:moveTo>
                    <a:pt x="203581" y="65178"/>
                  </a:moveTo>
                  <a:cubicBezTo>
                    <a:pt x="195842" y="65258"/>
                    <a:pt x="189634" y="67492"/>
                    <a:pt x="184956" y="71880"/>
                  </a:cubicBezTo>
                  <a:cubicBezTo>
                    <a:pt x="180279" y="76267"/>
                    <a:pt x="177642" y="82331"/>
                    <a:pt x="177047" y="90070"/>
                  </a:cubicBezTo>
                  <a:lnTo>
                    <a:pt x="229094" y="90070"/>
                  </a:lnTo>
                  <a:cubicBezTo>
                    <a:pt x="228422" y="82275"/>
                    <a:pt x="226004" y="76196"/>
                    <a:pt x="221839" y="71832"/>
                  </a:cubicBezTo>
                  <a:cubicBezTo>
                    <a:pt x="217675" y="67468"/>
                    <a:pt x="211589" y="65250"/>
                    <a:pt x="203581" y="65178"/>
                  </a:cubicBezTo>
                  <a:close/>
                  <a:moveTo>
                    <a:pt x="204602" y="41084"/>
                  </a:moveTo>
                  <a:cubicBezTo>
                    <a:pt x="216787" y="41225"/>
                    <a:pt x="227086" y="44130"/>
                    <a:pt x="235501" y="49798"/>
                  </a:cubicBezTo>
                  <a:cubicBezTo>
                    <a:pt x="243916" y="55465"/>
                    <a:pt x="250304" y="63046"/>
                    <a:pt x="254665" y="72541"/>
                  </a:cubicBezTo>
                  <a:cubicBezTo>
                    <a:pt x="259025" y="82036"/>
                    <a:pt x="261218" y="92595"/>
                    <a:pt x="261241" y="104218"/>
                  </a:cubicBezTo>
                  <a:cubicBezTo>
                    <a:pt x="261220" y="106279"/>
                    <a:pt x="261135" y="108276"/>
                    <a:pt x="260986" y="110209"/>
                  </a:cubicBezTo>
                  <a:lnTo>
                    <a:pt x="177047" y="110209"/>
                  </a:lnTo>
                  <a:cubicBezTo>
                    <a:pt x="177066" y="119596"/>
                    <a:pt x="179484" y="126860"/>
                    <a:pt x="184302" y="132003"/>
                  </a:cubicBezTo>
                  <a:cubicBezTo>
                    <a:pt x="189121" y="137146"/>
                    <a:pt x="196227" y="139752"/>
                    <a:pt x="205622" y="139821"/>
                  </a:cubicBezTo>
                  <a:cubicBezTo>
                    <a:pt x="208929" y="139817"/>
                    <a:pt x="212322" y="139242"/>
                    <a:pt x="215799" y="138095"/>
                  </a:cubicBezTo>
                  <a:cubicBezTo>
                    <a:pt x="219276" y="136948"/>
                    <a:pt x="222385" y="135248"/>
                    <a:pt x="225126" y="132995"/>
                  </a:cubicBezTo>
                  <a:cubicBezTo>
                    <a:pt x="227866" y="130741"/>
                    <a:pt x="229784" y="127954"/>
                    <a:pt x="230880" y="124632"/>
                  </a:cubicBezTo>
                  <a:lnTo>
                    <a:pt x="259073" y="124632"/>
                  </a:lnTo>
                  <a:cubicBezTo>
                    <a:pt x="254746" y="137928"/>
                    <a:pt x="248059" y="147787"/>
                    <a:pt x="239013" y="154208"/>
                  </a:cubicBezTo>
                  <a:cubicBezTo>
                    <a:pt x="229966" y="160629"/>
                    <a:pt x="218496" y="163822"/>
                    <a:pt x="204602" y="163787"/>
                  </a:cubicBezTo>
                  <a:cubicBezTo>
                    <a:pt x="192300" y="163704"/>
                    <a:pt x="181709" y="161108"/>
                    <a:pt x="172828" y="156000"/>
                  </a:cubicBezTo>
                  <a:cubicBezTo>
                    <a:pt x="163947" y="150892"/>
                    <a:pt x="157107" y="143770"/>
                    <a:pt x="152309" y="134635"/>
                  </a:cubicBezTo>
                  <a:cubicBezTo>
                    <a:pt x="147510" y="125500"/>
                    <a:pt x="145083" y="114851"/>
                    <a:pt x="145028" y="102689"/>
                  </a:cubicBezTo>
                  <a:cubicBezTo>
                    <a:pt x="145107" y="90923"/>
                    <a:pt x="147628" y="80420"/>
                    <a:pt x="152592" y="71180"/>
                  </a:cubicBezTo>
                  <a:cubicBezTo>
                    <a:pt x="157556" y="61940"/>
                    <a:pt x="164490" y="54643"/>
                    <a:pt x="173395" y="49287"/>
                  </a:cubicBezTo>
                  <a:cubicBezTo>
                    <a:pt x="182299" y="43931"/>
                    <a:pt x="192702" y="41197"/>
                    <a:pt x="204602" y="41084"/>
                  </a:cubicBezTo>
                  <a:close/>
                  <a:moveTo>
                    <a:pt x="35320" y="27418"/>
                  </a:moveTo>
                  <a:lnTo>
                    <a:pt x="35320" y="64939"/>
                  </a:lnTo>
                  <a:lnTo>
                    <a:pt x="71182" y="64939"/>
                  </a:lnTo>
                  <a:cubicBezTo>
                    <a:pt x="77606" y="64995"/>
                    <a:pt x="82778" y="63512"/>
                    <a:pt x="86698" y="60490"/>
                  </a:cubicBezTo>
                  <a:cubicBezTo>
                    <a:pt x="90618" y="57468"/>
                    <a:pt x="92632" y="52573"/>
                    <a:pt x="92741" y="45804"/>
                  </a:cubicBezTo>
                  <a:cubicBezTo>
                    <a:pt x="92529" y="38565"/>
                    <a:pt x="90083" y="33653"/>
                    <a:pt x="85405" y="31068"/>
                  </a:cubicBezTo>
                  <a:cubicBezTo>
                    <a:pt x="80727" y="28483"/>
                    <a:pt x="75091" y="27266"/>
                    <a:pt x="68497" y="27418"/>
                  </a:cubicBezTo>
                  <a:close/>
                  <a:moveTo>
                    <a:pt x="170541" y="10844"/>
                  </a:moveTo>
                  <a:lnTo>
                    <a:pt x="235728" y="10844"/>
                  </a:lnTo>
                  <a:lnTo>
                    <a:pt x="235728" y="26653"/>
                  </a:lnTo>
                  <a:lnTo>
                    <a:pt x="170541" y="26653"/>
                  </a:lnTo>
                  <a:close/>
                  <a:moveTo>
                    <a:pt x="0" y="7"/>
                  </a:moveTo>
                  <a:lnTo>
                    <a:pt x="75775" y="7"/>
                  </a:lnTo>
                  <a:cubicBezTo>
                    <a:pt x="85082" y="-94"/>
                    <a:pt x="93605" y="973"/>
                    <a:pt x="101344" y="3210"/>
                  </a:cubicBezTo>
                  <a:cubicBezTo>
                    <a:pt x="109082" y="5446"/>
                    <a:pt x="115290" y="9462"/>
                    <a:pt x="119967" y="15257"/>
                  </a:cubicBezTo>
                  <a:cubicBezTo>
                    <a:pt x="124645" y="21051"/>
                    <a:pt x="127046" y="29235"/>
                    <a:pt x="127172" y="39808"/>
                  </a:cubicBezTo>
                  <a:cubicBezTo>
                    <a:pt x="127158" y="47863"/>
                    <a:pt x="125304" y="54619"/>
                    <a:pt x="121609" y="60075"/>
                  </a:cubicBezTo>
                  <a:cubicBezTo>
                    <a:pt x="117914" y="65531"/>
                    <a:pt x="112458" y="69959"/>
                    <a:pt x="105240" y="73358"/>
                  </a:cubicBezTo>
                  <a:cubicBezTo>
                    <a:pt x="115109" y="76250"/>
                    <a:pt x="122467" y="81214"/>
                    <a:pt x="127315" y="88252"/>
                  </a:cubicBezTo>
                  <a:cubicBezTo>
                    <a:pt x="132163" y="95289"/>
                    <a:pt x="134581" y="103889"/>
                    <a:pt x="134567" y="114052"/>
                  </a:cubicBezTo>
                  <a:cubicBezTo>
                    <a:pt x="134409" y="124907"/>
                    <a:pt x="131679" y="133777"/>
                    <a:pt x="126378" y="140663"/>
                  </a:cubicBezTo>
                  <a:cubicBezTo>
                    <a:pt x="121077" y="147550"/>
                    <a:pt x="114153" y="152622"/>
                    <a:pt x="105606" y="155881"/>
                  </a:cubicBezTo>
                  <a:cubicBezTo>
                    <a:pt x="97059" y="159139"/>
                    <a:pt x="87838" y="160754"/>
                    <a:pt x="77944" y="160726"/>
                  </a:cubicBezTo>
                  <a:lnTo>
                    <a:pt x="0" y="160726"/>
                  </a:lnTo>
                  <a:close/>
                </a:path>
              </a:pathLst>
            </a:custGeom>
            <a:solidFill>
              <a:srgbClr val="52228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>
                <a:solidFill>
                  <a:schemeClr val="bg2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2867F7E7-8282-4A6C-B2CF-0DB4F9F5C10D}"/>
                </a:ext>
              </a:extLst>
            </p:cNvPr>
            <p:cNvSpPr/>
            <p:nvPr/>
          </p:nvSpPr>
          <p:spPr>
            <a:xfrm>
              <a:off x="22279470" y="8858793"/>
              <a:ext cx="551543" cy="551543"/>
            </a:xfrm>
            <a:prstGeom prst="ellipse">
              <a:avLst/>
            </a:prstGeom>
            <a:noFill/>
            <a:ln w="19050">
              <a:solidFill>
                <a:srgbClr val="52228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hape 2830">
              <a:extLst>
                <a:ext uri="{FF2B5EF4-FFF2-40B4-BE49-F238E27FC236}">
                  <a16:creationId xmlns:a16="http://schemas.microsoft.com/office/drawing/2014/main" id="{3E5B1876-C5E5-4447-97F1-C65B4A657CA7}"/>
                </a:ext>
              </a:extLst>
            </p:cNvPr>
            <p:cNvSpPr/>
            <p:nvPr/>
          </p:nvSpPr>
          <p:spPr>
            <a:xfrm>
              <a:off x="22434954" y="9036294"/>
              <a:ext cx="235812" cy="20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18722" extrusionOk="0">
                  <a:moveTo>
                    <a:pt x="17665" y="11150"/>
                  </a:moveTo>
                  <a:cubicBezTo>
                    <a:pt x="16440" y="12929"/>
                    <a:pt x="14773" y="15171"/>
                    <a:pt x="13310" y="16452"/>
                  </a:cubicBezTo>
                  <a:cubicBezTo>
                    <a:pt x="12120" y="17449"/>
                    <a:pt x="10215" y="18943"/>
                    <a:pt x="8752" y="18694"/>
                  </a:cubicBezTo>
                  <a:cubicBezTo>
                    <a:pt x="4671" y="17947"/>
                    <a:pt x="5385" y="7627"/>
                    <a:pt x="2732" y="5385"/>
                  </a:cubicBezTo>
                  <a:cubicBezTo>
                    <a:pt x="1541" y="5136"/>
                    <a:pt x="827" y="6880"/>
                    <a:pt x="350" y="5883"/>
                  </a:cubicBezTo>
                  <a:cubicBezTo>
                    <a:pt x="-840" y="4887"/>
                    <a:pt x="1303" y="3357"/>
                    <a:pt x="2255" y="2360"/>
                  </a:cubicBezTo>
                  <a:cubicBezTo>
                    <a:pt x="3718" y="1115"/>
                    <a:pt x="5147" y="-415"/>
                    <a:pt x="7086" y="332"/>
                  </a:cubicBezTo>
                  <a:cubicBezTo>
                    <a:pt x="10453" y="1613"/>
                    <a:pt x="8038" y="10153"/>
                    <a:pt x="11167" y="11933"/>
                  </a:cubicBezTo>
                  <a:cubicBezTo>
                    <a:pt x="12834" y="10652"/>
                    <a:pt x="14773" y="8161"/>
                    <a:pt x="14297" y="5385"/>
                  </a:cubicBezTo>
                  <a:cubicBezTo>
                    <a:pt x="14059" y="4353"/>
                    <a:pt x="12358" y="4602"/>
                    <a:pt x="11644" y="4887"/>
                  </a:cubicBezTo>
                  <a:cubicBezTo>
                    <a:pt x="11644" y="581"/>
                    <a:pt x="19808" y="-2657"/>
                    <a:pt x="20522" y="3108"/>
                  </a:cubicBezTo>
                  <a:cubicBezTo>
                    <a:pt x="20760" y="6880"/>
                    <a:pt x="17665" y="11150"/>
                    <a:pt x="17665" y="11150"/>
                  </a:cubicBezTo>
                </a:path>
              </a:pathLst>
            </a:custGeom>
            <a:solidFill>
              <a:srgbClr val="522284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latin typeface="Roboto"/>
                  <a:ea typeface="Roboto"/>
                  <a:cs typeface="Roboto"/>
                  <a:sym typeface="Roboto"/>
                </a:defRPr>
              </a:pPr>
              <a:endParaRPr dirty="0">
                <a:solidFill>
                  <a:schemeClr val="bg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D93AEA-2A3A-EA30-C732-3CE48534175C}"/>
              </a:ext>
            </a:extLst>
          </p:cNvPr>
          <p:cNvSpPr txBox="1"/>
          <p:nvPr/>
        </p:nvSpPr>
        <p:spPr>
          <a:xfrm flipH="1">
            <a:off x="14064552" y="9354711"/>
            <a:ext cx="328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522284"/>
                </a:solidFill>
                <a:latin typeface="Century Gothic" panose="020B0502020202020204" pitchFamily="34" charset="0"/>
                <a:ea typeface="Roboto" panose="02000000000000000000" pitchFamily="2" charset="0"/>
                <a:cs typeface="Open Sans" panose="020B0606030504020204" pitchFamily="34" charset="0"/>
              </a:rPr>
              <a:t>www.urwise.net</a:t>
            </a:r>
            <a:endParaRPr lang="ru-RU" sz="2000" b="1" dirty="0">
              <a:solidFill>
                <a:srgbClr val="522284"/>
              </a:solidFill>
              <a:latin typeface="Century Gothic" panose="020B0502020202020204" pitchFamily="34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2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8 Business Projects">
      <a:dk1>
        <a:sysClr val="windowText" lastClr="000000"/>
      </a:dk1>
      <a:lt1>
        <a:srgbClr val="3F3F3F"/>
      </a:lt1>
      <a:dk2>
        <a:srgbClr val="FA120A"/>
      </a:dk2>
      <a:lt2>
        <a:srgbClr val="FFFFFF"/>
      </a:lt2>
      <a:accent1>
        <a:srgbClr val="FAC603"/>
      </a:accent1>
      <a:accent2>
        <a:srgbClr val="E8E8E8"/>
      </a:accent2>
      <a:accent3>
        <a:srgbClr val="01C5F3"/>
      </a:accent3>
      <a:accent4>
        <a:srgbClr val="7877C9"/>
      </a:accent4>
      <a:accent5>
        <a:srgbClr val="06B396"/>
      </a:accent5>
      <a:accent6>
        <a:srgbClr val="A3D300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51093</TotalTime>
  <Words>331</Words>
  <Application>Microsoft Macintosh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Open Sans</vt:lpstr>
      <vt:lpstr>Open Sans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Jelena Stanković</cp:lastModifiedBy>
  <cp:revision>3448</cp:revision>
  <dcterms:created xsi:type="dcterms:W3CDTF">2015-02-25T15:20:40Z</dcterms:created>
  <dcterms:modified xsi:type="dcterms:W3CDTF">2025-09-11T08:46:40Z</dcterms:modified>
</cp:coreProperties>
</file>